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2"/>
  </p:notesMasterIdLst>
  <p:sldIdLst>
    <p:sldId id="405" r:id="rId2"/>
    <p:sldId id="387" r:id="rId3"/>
    <p:sldId id="388" r:id="rId4"/>
    <p:sldId id="389" r:id="rId5"/>
    <p:sldId id="390" r:id="rId6"/>
    <p:sldId id="391" r:id="rId7"/>
    <p:sldId id="392" r:id="rId8"/>
    <p:sldId id="398" r:id="rId9"/>
    <p:sldId id="393" r:id="rId10"/>
    <p:sldId id="394" r:id="rId11"/>
    <p:sldId id="396" r:id="rId12"/>
    <p:sldId id="395" r:id="rId13"/>
    <p:sldId id="397" r:id="rId14"/>
    <p:sldId id="399" r:id="rId15"/>
    <p:sldId id="400" r:id="rId16"/>
    <p:sldId id="401" r:id="rId17"/>
    <p:sldId id="402" r:id="rId18"/>
    <p:sldId id="403" r:id="rId19"/>
    <p:sldId id="404" r:id="rId20"/>
    <p:sldId id="406" r:id="rId21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07" d="100"/>
          <a:sy n="107" d="100"/>
        </p:scale>
        <p:origin x="102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11/13/2019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62293D-D249-4C9D-95AF-FF7D3FE82851}" type="datetime1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8AF79A-25F8-4384-97CF-135170626923}" type="datetime1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D8140B-16B6-43F2-A78C-2B82421D9C71}" type="datetime1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8D8571-5EA1-4657-A302-703C033A833B}" type="datetime1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7B515-3871-4CD3-B71C-8C6ADF0DD397}" type="datetime1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B334CE-A3ED-48FA-B546-996F8827B284}" type="datetime1">
              <a:rPr lang="en-US" smtClean="0"/>
              <a:t>11/13/2019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348C91-58C7-47D5-B3D4-78D6974F1BC3}" type="datetime1">
              <a:rPr lang="en-US" smtClean="0"/>
              <a:t>11/13/2019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653FBB-51FD-445D-A545-5A0CE50DF7B7}" type="datetime1">
              <a:rPr lang="en-US" smtClean="0"/>
              <a:t>11/13/2019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5940D0-7233-421E-B46F-1206913C095F}" type="datetime1">
              <a:rPr lang="en-US" smtClean="0"/>
              <a:t>11/13/2019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DD4948-1E25-481C-BB50-3C90630B8BC6}" type="datetime1">
              <a:rPr lang="en-US" smtClean="0"/>
              <a:t>11/13/2019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8FF104-7A29-4176-B2B8-AB9295F321D5}" type="datetime1">
              <a:rPr lang="en-US" smtClean="0"/>
              <a:t>11/13/2019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92028E1-2A8B-44B3-8EAF-366D2359CB42}" type="datetime1">
              <a:rPr lang="en-US" smtClean="0"/>
              <a:t>11/13/2019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3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oleObject" Target="../embeddings/oleObject14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5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6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5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oleObject" Target="../embeddings/oleObject6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543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7696200" y="381000"/>
            <a:ext cx="533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4a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(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contd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): Asynchronous Process P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of input tasks; each such task is associated with an input channel x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Guard condition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Update code from read-set S U {x} to write-set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 a set of input actions of the form s – </a:t>
            </a:r>
            <a:r>
              <a:rPr lang="en-US" sz="2000" dirty="0" err="1" smtClean="0">
                <a:latin typeface="Comic Sans MS" pitchFamily="66" charset="0"/>
              </a:rPr>
              <a:t>x?v</a:t>
            </a:r>
            <a:r>
              <a:rPr lang="en-US" sz="2000" dirty="0" smtClean="0">
                <a:latin typeface="Comic Sans MS" pitchFamily="66" charset="0"/>
              </a:rPr>
              <a:t> -&gt; 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of output tasks; each task is associated with an output channel 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Guard condition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Update code from read-set S to write-set S U {y}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 a set of output actions of the form s – </a:t>
            </a:r>
            <a:r>
              <a:rPr lang="en-US" sz="2000" dirty="0" err="1" smtClean="0">
                <a:latin typeface="Comic Sans MS" pitchFamily="66" charset="0"/>
              </a:rPr>
              <a:t>y!v</a:t>
            </a:r>
            <a:r>
              <a:rPr lang="en-US" sz="2000" dirty="0" smtClean="0">
                <a:latin typeface="Comic Sans MS" pitchFamily="66" charset="0"/>
              </a:rPr>
              <a:t> -&gt; 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of internal tasks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Guard condition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Update code from read-set S to write-set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 a set of internal actions of the form s – </a:t>
            </a:r>
            <a:r>
              <a:rPr lang="en-US" sz="2000" dirty="0" smtClean="0">
                <a:latin typeface="Symbol" pitchFamily="18" charset="2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-&gt;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042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4" end="1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Gates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248400" y="1752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505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Why design asynchronous circuits?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 can be changed even before the effect propagates through the entire circuit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be faster than synchronous circuits, but design more complex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Modeling a NOT gate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input changes, gate enters </a:t>
            </a:r>
            <a:r>
              <a:rPr lang="en-US" sz="2000" i="1" dirty="0" smtClean="0">
                <a:latin typeface="Comic Sans MS" pitchFamily="66" charset="0"/>
              </a:rPr>
              <a:t>unstable</a:t>
            </a:r>
            <a:r>
              <a:rPr lang="en-US" sz="2000" dirty="0" smtClean="0">
                <a:latin typeface="Comic Sans MS" pitchFamily="66" charset="0"/>
              </a:rPr>
              <a:t> state till it gets a chance to update output value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input changes again in unstable state, then this causes a </a:t>
            </a:r>
            <a:r>
              <a:rPr lang="en-US" sz="2000" i="1" dirty="0" smtClean="0">
                <a:latin typeface="Comic Sans MS" pitchFamily="66" charset="0"/>
              </a:rPr>
              <a:t>hazard</a:t>
            </a:r>
            <a:r>
              <a:rPr lang="en-US" sz="2000" dirty="0" smtClean="0">
                <a:latin typeface="Comic Sans MS" pitchFamily="66" charset="0"/>
              </a:rPr>
              <a:t> where behavior is unpredictable</a:t>
            </a:r>
            <a:endParaRPr lang="en-US" sz="2000" dirty="0" smtClean="0">
              <a:latin typeface="Symbol" panose="05050102010706020507" pitchFamily="18" charset="2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939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NOT Gate as an ESM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52400" y="1295400"/>
          <a:ext cx="8758728" cy="215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8924" name="Acrobat Document" r:id="rId3" imgW="4524186" imgH="1114357" progId="AcroExch.Document.7">
                  <p:embed/>
                </p:oleObj>
              </mc:Choice>
              <mc:Fallback>
                <p:oleObj name="Acrobat Document" r:id="rId3" imgW="4524186" imgH="11143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" y="1295400"/>
                        <a:ext cx="8758728" cy="21574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Content Placeholder 3"/>
          <p:cNvSpPr txBox="1">
            <a:spLocks/>
          </p:cNvSpPr>
          <p:nvPr/>
        </p:nvSpPr>
        <p:spPr>
          <a:xfrm>
            <a:off x="152400" y="4038600"/>
            <a:ext cx="8839200" cy="11430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Sample Execution: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(stable,0) – out!0 -&gt; (stable,0) – in?0 -&gt; (unstable,0) –</a:t>
            </a:r>
            <a:r>
              <a:rPr lang="en-US" dirty="0" smtClean="0">
                <a:latin typeface="Symbol" pitchFamily="18" charset="2"/>
              </a:rPr>
              <a:t>e</a:t>
            </a:r>
            <a:r>
              <a:rPr lang="en-US" dirty="0" smtClean="0">
                <a:latin typeface="Comic Sans MS" pitchFamily="66" charset="0"/>
              </a:rPr>
              <a:t>-&gt; (stable, 1) – out!1 -&gt; (stable,1) – in?1 -&gt; (unstable,1) –out!1 -&gt; (unstable,1) – in?0 -&gt; (hazard,1) – out!0 -&gt; (hazard,1) – out!1 -&gt; (hazard,1) …</a:t>
            </a:r>
          </a:p>
        </p:txBody>
      </p:sp>
      <p:sp>
        <p:nvSpPr>
          <p:cNvPr id="10" name="Content Placeholder 3"/>
          <p:cNvSpPr txBox="1">
            <a:spLocks/>
          </p:cNvSpPr>
          <p:nvPr/>
        </p:nvSpPr>
        <p:spPr>
          <a:xfrm>
            <a:off x="152400" y="5257800"/>
            <a:ext cx="8839200" cy="990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How to ensure that the gate does not enter hazard state?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When the input toggles, wait to observe a change in value of output!</a:t>
            </a:r>
          </a:p>
        </p:txBody>
      </p:sp>
      <p:grpSp>
        <p:nvGrpSpPr>
          <p:cNvPr id="11" name="Group 1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8925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build="p"/>
      <p:bldP spid="10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Executing an ESM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52400" y="1295400"/>
          <a:ext cx="8758728" cy="21574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9948" name="Acrobat Document" r:id="rId3" imgW="4524186" imgH="1114357" progId="AcroExch.Document.7">
                  <p:embed/>
                </p:oleObj>
              </mc:Choice>
              <mc:Fallback>
                <p:oleObj name="Acrobat Document" r:id="rId3" imgW="4524186" imgH="1114357" progId="AcroExch.Document.7">
                  <p:embed/>
                  <p:pic>
                    <p:nvPicPr>
                      <p:cNvPr id="0" name="Object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52400" y="1295400"/>
                        <a:ext cx="8758728" cy="215741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Content Placeholder 3"/>
          <p:cNvSpPr txBox="1">
            <a:spLocks/>
          </p:cNvSpPr>
          <p:nvPr/>
        </p:nvSpPr>
        <p:spPr>
          <a:xfrm>
            <a:off x="152400" y="3962400"/>
            <a:ext cx="8991600" cy="1828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Each mode-switch corresponds to a task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Example input task: (mode = stable) 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dirty="0" smtClean="0">
                <a:latin typeface="Comic Sans MS" pitchFamily="66" charset="0"/>
              </a:rPr>
              <a:t> if (in=x) then mode := unstable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Example output task: (mode = stable) 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dirty="0" smtClean="0">
                <a:latin typeface="Comic Sans MS" pitchFamily="66" charset="0"/>
              </a:rPr>
              <a:t> out := x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dirty="0" smtClean="0">
                <a:latin typeface="Comic Sans MS" pitchFamily="66" charset="0"/>
              </a:rPr>
              <a:t>	Example internal task: (mode = unstable) </a:t>
            </a:r>
            <a:r>
              <a:rPr lang="en-US" dirty="0" smtClean="0">
                <a:latin typeface="Comic Sans MS" pitchFamily="66" charset="0"/>
                <a:sym typeface="Wingdings" pitchFamily="2" charset="2"/>
              </a:rPr>
              <a:t></a:t>
            </a:r>
            <a:r>
              <a:rPr lang="en-US" dirty="0" smtClean="0">
                <a:latin typeface="Comic Sans MS" pitchFamily="66" charset="0"/>
              </a:rPr>
              <a:t> { x:=~x; mode := stable } </a:t>
            </a:r>
          </a:p>
        </p:txBody>
      </p:sp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949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88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9600" y="1853252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20404" y="2885364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962400"/>
            <a:ext cx="88392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Visually the same as the synchronous case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Execution semantics different !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4196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563504" y="2537915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154873" y="253620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287404" y="1752600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022677" y="288536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276600" y="1981200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552700" y="2119952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022677" y="2119952"/>
            <a:ext cx="11208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562600" y="2119952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836124" y="1853252"/>
            <a:ext cx="1985749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602673" y="2804615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0" y="1216356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733800" y="1981200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656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4191000"/>
            <a:ext cx="89916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Instantiation: Create two instances of Buffer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of Buffer1 = Input of Buffer2 = Variable temp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Parallel composition: Asynchronous concurrent execution of Buffer1 and Buffer2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Hide variable temp: Encapsulation (temp becomes local)</a:t>
            </a:r>
          </a:p>
        </p:txBody>
      </p:sp>
      <p:grpSp>
        <p:nvGrpSpPr>
          <p:cNvPr id="3" name="Group 40"/>
          <p:cNvGrpSpPr/>
          <p:nvPr/>
        </p:nvGrpSpPr>
        <p:grpSpPr>
          <a:xfrm>
            <a:off x="423593" y="1569493"/>
            <a:ext cx="4271918" cy="1295400"/>
            <a:chOff x="2099993" y="1219200"/>
            <a:chExt cx="4271918" cy="1295400"/>
          </a:xfrm>
        </p:grpSpPr>
        <p:sp>
          <p:nvSpPr>
            <p:cNvPr id="39" name="Rectangle 38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0" name="Straight Arrow Connector 39"/>
            <p:cNvCxnSpPr>
              <a:endCxn id="26" idx="1"/>
            </p:cNvCxnSpPr>
            <p:nvPr/>
          </p:nvCxnSpPr>
          <p:spPr>
            <a:xfrm>
              <a:off x="4953000" y="1998828"/>
              <a:ext cx="1418911" cy="3734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2590800" y="2133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2099993" y="171884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049672" y="1628065"/>
              <a:ext cx="108978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</a:t>
              </a:r>
              <a:r>
                <a:rPr lang="en-US" sz="1600" dirty="0"/>
                <a:t> </a:t>
              </a:r>
              <a:r>
                <a:rPr lang="en-US" sz="1600" dirty="0" smtClean="0"/>
                <a:t>temp</a:t>
              </a:r>
              <a:endParaRPr lang="en-US" sz="16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352800" y="1219200"/>
              <a:ext cx="8011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Buffer1</a:t>
              </a:r>
              <a:endParaRPr lang="en-US" sz="1600" dirty="0"/>
            </a:p>
          </p:txBody>
        </p:sp>
      </p:grpSp>
      <p:grpSp>
        <p:nvGrpSpPr>
          <p:cNvPr id="4" name="Group 40"/>
          <p:cNvGrpSpPr/>
          <p:nvPr/>
        </p:nvGrpSpPr>
        <p:grpSpPr>
          <a:xfrm>
            <a:off x="4695511" y="1548270"/>
            <a:ext cx="3006702" cy="1295400"/>
            <a:chOff x="3352800" y="1219200"/>
            <a:chExt cx="3006702" cy="1295400"/>
          </a:xfrm>
        </p:grpSpPr>
        <p:sp>
          <p:nvSpPr>
            <p:cNvPr id="26" name="Rectangle 25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7" name="Straight Arrow Connector 26"/>
            <p:cNvCxnSpPr/>
            <p:nvPr/>
          </p:nvCxnSpPr>
          <p:spPr>
            <a:xfrm>
              <a:off x="4953000" y="20574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5471117" y="1649288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3352800" y="1219200"/>
              <a:ext cx="80111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Buffer2</a:t>
              </a:r>
              <a:endParaRPr lang="en-US" sz="1600" dirty="0"/>
            </a:p>
          </p:txBody>
        </p:sp>
      </p:grpSp>
      <p:sp>
        <p:nvSpPr>
          <p:cNvPr id="48" name="Rectangle 47"/>
          <p:cNvSpPr/>
          <p:nvPr/>
        </p:nvSpPr>
        <p:spPr>
          <a:xfrm>
            <a:off x="1311322" y="1521158"/>
            <a:ext cx="5318078" cy="167924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/>
          <p:cNvSpPr txBox="1"/>
          <p:nvPr/>
        </p:nvSpPr>
        <p:spPr>
          <a:xfrm>
            <a:off x="1371600" y="3505200"/>
            <a:ext cx="55315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( Buffer[out -&gt; temp] | Buffer[in -&gt; temp] ) \ temp </a:t>
            </a:r>
            <a:endParaRPr lang="en-US" sz="2000" b="1" dirty="0"/>
          </a:p>
        </p:txBody>
      </p:sp>
      <p:grpSp>
        <p:nvGrpSpPr>
          <p:cNvPr id="20" name="Group 1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759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251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Buffer1 and Buffer2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962400"/>
            <a:ext cx="89916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Inputs, outputs, states, and initialization for composition obtained in the same manner as in synchronous case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are the tasks of the composition?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Production of output on temp by Buffer1 synchronized with consumption of input on temp by Buffer2 </a:t>
            </a: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219200" y="19812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3352800" y="25146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457200" y="25146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423593" y="2069139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373272" y="2130758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Buffer1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724400" y="19050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8580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13828" y="2130758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Buffer2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219200" y="23622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1371600" y="19812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x1 := null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4800600" y="19050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x2 := null</a:t>
            </a:r>
            <a:endParaRPr lang="en-US" sz="1600" dirty="0"/>
          </a:p>
        </p:txBody>
      </p:sp>
      <p:sp>
        <p:nvSpPr>
          <p:cNvPr id="33" name="TextBox 32"/>
          <p:cNvSpPr txBox="1"/>
          <p:nvPr/>
        </p:nvSpPr>
        <p:spPr>
          <a:xfrm>
            <a:off x="1676400" y="2362200"/>
            <a:ext cx="1136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x1 := in</a:t>
            </a:r>
            <a:endParaRPr lang="en-US" sz="1600" dirty="0"/>
          </a:p>
        </p:txBody>
      </p:sp>
      <p:sp>
        <p:nvSpPr>
          <p:cNvPr id="38" name="TextBox 37"/>
          <p:cNvSpPr txBox="1"/>
          <p:nvPr/>
        </p:nvSpPr>
        <p:spPr>
          <a:xfrm>
            <a:off x="4876800" y="2362200"/>
            <a:ext cx="1423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x2 := temp</a:t>
            </a:r>
            <a:endParaRPr lang="en-US" sz="1600" dirty="0"/>
          </a:p>
        </p:txBody>
      </p:sp>
      <p:sp>
        <p:nvSpPr>
          <p:cNvPr id="41" name="TextBox 40"/>
          <p:cNvSpPr txBox="1"/>
          <p:nvPr/>
        </p:nvSpPr>
        <p:spPr>
          <a:xfrm>
            <a:off x="1295400" y="2743200"/>
            <a:ext cx="2093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(x1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{ temp:=x1; x1:=null}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4800600" y="2667000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(x2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{ out:=x2; x2:=null}</a:t>
            </a:r>
            <a:endParaRPr lang="en-US" sz="1600" dirty="0"/>
          </a:p>
        </p:txBody>
      </p: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861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36" name="Straight Connector 35"/>
          <p:cNvCxnSpPr/>
          <p:nvPr/>
        </p:nvCxnSpPr>
        <p:spPr>
          <a:xfrm>
            <a:off x="4724400" y="22860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29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Compiled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590800" y="36576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400800" y="4724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676400" y="4800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676400" y="4419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477000" y="4343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590800" y="39624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95600" y="3657600"/>
            <a:ext cx="27190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 1, null} 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5600" y="4038600"/>
            <a:ext cx="11833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 x1 := in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2895600" y="4419600"/>
            <a:ext cx="33297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 (x2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{out:=x2; x2:=null}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2895600" y="4876800"/>
            <a:ext cx="3352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B (A1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 + A2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): (x1 != null)   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{ local </a:t>
            </a:r>
            <a:r>
              <a:rPr lang="en-US" sz="1600" dirty="0" err="1" smtClean="0"/>
              <a:t>bool</a:t>
            </a:r>
            <a:r>
              <a:rPr lang="en-US" sz="1600" dirty="0" smtClean="0"/>
              <a:t> temp</a:t>
            </a:r>
          </a:p>
          <a:p>
            <a:r>
              <a:rPr lang="en-US" sz="1600" dirty="0" smtClean="0"/>
              <a:t>           temp:=x1; x1:=null; x2:= temp } </a:t>
            </a:r>
          </a:p>
        </p:txBody>
      </p:sp>
      <p:sp>
        <p:nvSpPr>
          <p:cNvPr id="17" name="Rectangle 16"/>
          <p:cNvSpPr/>
          <p:nvPr/>
        </p:nvSpPr>
        <p:spPr>
          <a:xfrm>
            <a:off x="1600200" y="15240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/>
          <p:nvPr/>
        </p:nvCxnSpPr>
        <p:spPr>
          <a:xfrm>
            <a:off x="3733800" y="2057400"/>
            <a:ext cx="1371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838200" y="2057400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804593" y="1611939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886200" y="16764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29" name="TextBox 28"/>
          <p:cNvSpPr txBox="1"/>
          <p:nvPr/>
        </p:nvSpPr>
        <p:spPr>
          <a:xfrm>
            <a:off x="2057400" y="1112293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Buffer1</a:t>
            </a:r>
            <a:endParaRPr lang="en-US" sz="1600" dirty="0"/>
          </a:p>
        </p:txBody>
      </p:sp>
      <p:sp>
        <p:nvSpPr>
          <p:cNvPr id="30" name="Rectangle 29"/>
          <p:cNvSpPr/>
          <p:nvPr/>
        </p:nvSpPr>
        <p:spPr>
          <a:xfrm>
            <a:off x="5105400" y="1447800"/>
            <a:ext cx="21336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/>
          <p:cNvCxnSpPr/>
          <p:nvPr/>
        </p:nvCxnSpPr>
        <p:spPr>
          <a:xfrm>
            <a:off x="7239000" y="19050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7194828" y="1521158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5076511" y="1091070"/>
            <a:ext cx="80111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Buffer2</a:t>
            </a:r>
            <a:endParaRPr lang="en-US" sz="1600" dirty="0"/>
          </a:p>
        </p:txBody>
      </p:sp>
      <p:sp>
        <p:nvSpPr>
          <p:cNvPr id="43" name="TextBox 42"/>
          <p:cNvSpPr txBox="1"/>
          <p:nvPr/>
        </p:nvSpPr>
        <p:spPr>
          <a:xfrm>
            <a:off x="1752600" y="15240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x1 := null</a:t>
            </a:r>
            <a:endParaRPr lang="en-US" sz="1600" dirty="0"/>
          </a:p>
        </p:txBody>
      </p:sp>
      <p:sp>
        <p:nvSpPr>
          <p:cNvPr id="44" name="TextBox 43"/>
          <p:cNvSpPr txBox="1"/>
          <p:nvPr/>
        </p:nvSpPr>
        <p:spPr>
          <a:xfrm>
            <a:off x="5181600" y="1447800"/>
            <a:ext cx="17283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x2 := null</a:t>
            </a:r>
            <a:endParaRPr lang="en-US" sz="1600" dirty="0"/>
          </a:p>
        </p:txBody>
      </p:sp>
      <p:sp>
        <p:nvSpPr>
          <p:cNvPr id="45" name="TextBox 44"/>
          <p:cNvSpPr txBox="1"/>
          <p:nvPr/>
        </p:nvSpPr>
        <p:spPr>
          <a:xfrm>
            <a:off x="2057400" y="1905000"/>
            <a:ext cx="1136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x1 := in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5257800" y="1905000"/>
            <a:ext cx="142321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x2 := temp</a:t>
            </a:r>
            <a:endParaRPr lang="en-US" sz="1600" dirty="0"/>
          </a:p>
        </p:txBody>
      </p:sp>
      <p:sp>
        <p:nvSpPr>
          <p:cNvPr id="47" name="TextBox 46"/>
          <p:cNvSpPr txBox="1"/>
          <p:nvPr/>
        </p:nvSpPr>
        <p:spPr>
          <a:xfrm>
            <a:off x="1676400" y="2286000"/>
            <a:ext cx="209326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(x1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{ temp:=x1; x1:=null}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5181600" y="2209800"/>
            <a:ext cx="193835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(x2 != null)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{ out:=x2; x2:=null}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963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51" name="Straight Connector 50"/>
          <p:cNvCxnSpPr/>
          <p:nvPr/>
        </p:nvCxnSpPr>
        <p:spPr>
          <a:xfrm>
            <a:off x="1600200" y="19050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>
          <a:xfrm>
            <a:off x="5105400" y="1828800"/>
            <a:ext cx="21336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26" grpId="0"/>
      <p:bldP spid="31" grpId="0"/>
      <p:bldP spid="34" grpId="0"/>
      <p:bldP spid="18" grpId="0"/>
      <p:bldP spid="24" grpId="0"/>
      <p:bldP spid="2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of Asynchronous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19200"/>
            <a:ext cx="8991600" cy="449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asynchronous processes P1 and P2, how to define P1 | P2 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Note: In each step of execution, only one task is executed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Concepts such as await-dependencies, compatibility of interfaces, are not relevant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Sample case (see textbook for complete definition):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y is an output channel of P1 and input channel of P2, and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A1 is an output task of P1 for y with code: Guard1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Update1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A2 is an input task of P2 for y with code: Guard2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Update2, then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Composition has an output task for y with code:</a:t>
            </a:r>
          </a:p>
          <a:p>
            <a:pPr marL="800100" lvl="1" indent="-3429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		(Guard1 &amp; Guard2)  Update1 ; Update2</a:t>
            </a:r>
            <a:endParaRPr lang="en-US" sz="2000" dirty="0" smtClean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066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8290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 Model: Another View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288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609600" y="1853252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620404" y="2885364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581400"/>
            <a:ext cx="8839200" cy="2667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 single step of execution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 smtClean="0">
                <a:latin typeface="Comic Sans MS" pitchFamily="66" charset="0"/>
              </a:rPr>
              <a:t>Execute an internal task of one of the processes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 smtClean="0">
                <a:latin typeface="Comic Sans MS" pitchFamily="66" charset="0"/>
              </a:rPr>
              <a:t>Process input on an external channel x: Execute </a:t>
            </a:r>
            <a:r>
              <a:rPr lang="en-US" dirty="0" smtClean="0">
                <a:latin typeface="Comic Sans MS" pitchFamily="66" charset="0"/>
              </a:rPr>
              <a:t>an</a:t>
            </a:r>
            <a:r>
              <a:rPr lang="en-US" dirty="0" smtClean="0">
                <a:latin typeface="Comic Sans MS" pitchFamily="66" charset="0"/>
              </a:rPr>
              <a:t> </a:t>
            </a:r>
            <a:r>
              <a:rPr lang="en-US" dirty="0" smtClean="0">
                <a:latin typeface="Comic Sans MS" pitchFamily="66" charset="0"/>
              </a:rPr>
              <a:t>input task for x of </a:t>
            </a:r>
            <a:r>
              <a:rPr lang="en-US" b="1" dirty="0" smtClean="0">
                <a:latin typeface="Comic Sans MS" pitchFamily="66" charset="0"/>
              </a:rPr>
              <a:t>every</a:t>
            </a:r>
            <a:r>
              <a:rPr lang="en-US" dirty="0" smtClean="0">
                <a:latin typeface="Comic Sans MS" pitchFamily="66" charset="0"/>
              </a:rPr>
              <a:t> process to which x is an input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 smtClean="0">
                <a:latin typeface="Comic Sans MS" pitchFamily="66" charset="0"/>
              </a:rPr>
              <a:t>Execute an output task for an output y of some process, followed by </a:t>
            </a:r>
            <a:r>
              <a:rPr lang="en-US" dirty="0" smtClean="0">
                <a:latin typeface="Comic Sans MS" pitchFamily="66" charset="0"/>
              </a:rPr>
              <a:t>an</a:t>
            </a:r>
            <a:r>
              <a:rPr lang="en-US" dirty="0" smtClean="0">
                <a:latin typeface="Comic Sans MS" pitchFamily="66" charset="0"/>
              </a:rPr>
              <a:t> </a:t>
            </a:r>
            <a:r>
              <a:rPr lang="en-US" dirty="0" smtClean="0">
                <a:latin typeface="Comic Sans MS" pitchFamily="66" charset="0"/>
              </a:rPr>
              <a:t>input task for y for </a:t>
            </a:r>
            <a:r>
              <a:rPr lang="en-US" b="1" dirty="0" smtClean="0">
                <a:latin typeface="Comic Sans MS" pitchFamily="66" charset="0"/>
              </a:rPr>
              <a:t>every</a:t>
            </a:r>
            <a:r>
              <a:rPr lang="en-US" dirty="0" smtClean="0">
                <a:latin typeface="Comic Sans MS" pitchFamily="66" charset="0"/>
              </a:rPr>
              <a:t> process to which y is an input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dirty="0" smtClean="0">
                <a:latin typeface="Comic Sans MS" pitchFamily="66" charset="0"/>
              </a:rPr>
              <a:t>If multiple enabled choices, choose one non-deterministically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dirty="0" smtClean="0">
                <a:latin typeface="Comic Sans MS" pitchFamily="66" charset="0"/>
              </a:rPr>
              <a:t>No constraint on relative execution speeds</a:t>
            </a:r>
          </a:p>
        </p:txBody>
      </p:sp>
      <p:sp>
        <p:nvSpPr>
          <p:cNvPr id="26" name="Rectangle 25"/>
          <p:cNvSpPr/>
          <p:nvPr/>
        </p:nvSpPr>
        <p:spPr>
          <a:xfrm>
            <a:off x="4419600" y="1586552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563504" y="2537915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154873" y="253620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287404" y="1752600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022677" y="288536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276600" y="1981200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552700" y="2119952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022677" y="2119952"/>
            <a:ext cx="11208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562600" y="2119952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/>
          <p:nvPr/>
        </p:nvCxnSpPr>
        <p:spPr>
          <a:xfrm>
            <a:off x="5836124" y="1853252"/>
            <a:ext cx="1985749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602673" y="2804615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143000" y="1216356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733800" y="1981200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68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Models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Recap: In a synchronous model, all components execute in a sequence of (logical) rounds in lock-step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Asynchronous: Speeds at which different components execute are independent (or unknown)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Processes in a distributed system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Threads in a typical operating system such as Linux/Windows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design challenge: how to achieve coordination?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403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209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800" y="1447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8288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~Full(x1)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(in1, x1)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828800" y="2971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2590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~Full(x2)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(in2, x2)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(x1)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(x2)</a:t>
            </a:r>
            <a:endParaRPr lang="en-US" sz="1600" dirty="0"/>
          </a:p>
        </p:txBody>
      </p:sp>
      <p:grpSp>
        <p:nvGrpSpPr>
          <p:cNvPr id="3" name="Group 1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602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5" name="Rectangle 34"/>
          <p:cNvSpPr/>
          <p:nvPr/>
        </p:nvSpPr>
        <p:spPr>
          <a:xfrm>
            <a:off x="3048000" y="4419600"/>
            <a:ext cx="16764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Arrow Connector 35"/>
          <p:cNvCxnSpPr/>
          <p:nvPr/>
        </p:nvCxnSpPr>
        <p:spPr>
          <a:xfrm>
            <a:off x="2133600" y="4724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/>
          <p:cNvSpPr txBox="1"/>
          <p:nvPr/>
        </p:nvSpPr>
        <p:spPr>
          <a:xfrm>
            <a:off x="2133600" y="43434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2133600" y="5257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2133600" y="4876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cxnSp>
        <p:nvCxnSpPr>
          <p:cNvPr id="42" name="Straight Arrow Connector 41"/>
          <p:cNvCxnSpPr/>
          <p:nvPr/>
        </p:nvCxnSpPr>
        <p:spPr>
          <a:xfrm>
            <a:off x="4724400" y="47244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4800600" y="4343400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temp</a:t>
            </a:r>
            <a:endParaRPr lang="en-US" sz="1600" dirty="0"/>
          </a:p>
        </p:txBody>
      </p:sp>
      <p:sp>
        <p:nvSpPr>
          <p:cNvPr id="45" name="Rectangle 44"/>
          <p:cNvSpPr/>
          <p:nvPr/>
        </p:nvSpPr>
        <p:spPr>
          <a:xfrm>
            <a:off x="5943600" y="4419600"/>
            <a:ext cx="1676400" cy="990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>
            <a:off x="5029200" y="5257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7"/>
          <p:cNvSpPr txBox="1"/>
          <p:nvPr/>
        </p:nvSpPr>
        <p:spPr>
          <a:xfrm>
            <a:off x="5029200" y="4876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in3</a:t>
            </a:r>
            <a:endParaRPr lang="en-US" sz="1600" dirty="0"/>
          </a:p>
        </p:txBody>
      </p:sp>
      <p:cxnSp>
        <p:nvCxnSpPr>
          <p:cNvPr id="49" name="Straight Arrow Connector 48"/>
          <p:cNvCxnSpPr/>
          <p:nvPr/>
        </p:nvCxnSpPr>
        <p:spPr>
          <a:xfrm>
            <a:off x="7620000" y="4953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7620000" y="45720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52" name="TextBox 51"/>
          <p:cNvSpPr txBox="1"/>
          <p:nvPr/>
        </p:nvSpPr>
        <p:spPr>
          <a:xfrm>
            <a:off x="2743200" y="914400"/>
            <a:ext cx="72834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Merge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048000" y="4038600"/>
            <a:ext cx="832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Merge1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5943600" y="4038600"/>
            <a:ext cx="83253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Merge2</a:t>
            </a:r>
            <a:endParaRPr lang="en-US" sz="1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Asynchronous 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2895600"/>
            <a:ext cx="7391400" cy="533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Input channel: in of type Boolean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248400" y="1676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2819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1624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 := null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810000" y="1981200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 := in</a:t>
            </a:r>
            <a:endParaRPr lang="en-US" sz="1600" dirty="0"/>
          </a:p>
        </p:txBody>
      </p:sp>
      <p:sp>
        <p:nvSpPr>
          <p:cNvPr id="41" name="Content Placeholder 3"/>
          <p:cNvSpPr txBox="1">
            <a:spLocks/>
          </p:cNvSpPr>
          <p:nvPr/>
        </p:nvSpPr>
        <p:spPr>
          <a:xfrm>
            <a:off x="228600" y="34290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Output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channel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: </a:t>
            </a:r>
            <a:r>
              <a:rPr lang="en-US" sz="2000" dirty="0" smtClean="0">
                <a:latin typeface="Comic Sans MS" pitchFamily="66" charset="0"/>
              </a:rPr>
              <a:t>out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of type Boolean</a:t>
            </a:r>
          </a:p>
        </p:txBody>
      </p:sp>
      <p:sp>
        <p:nvSpPr>
          <p:cNvPr id="43" name="Content Placeholder 3"/>
          <p:cNvSpPr txBox="1">
            <a:spLocks/>
          </p:cNvSpPr>
          <p:nvPr/>
        </p:nvSpPr>
        <p:spPr>
          <a:xfrm>
            <a:off x="228600" y="40386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State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variable: x;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can be empty/null, or hold 0/1 value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44" name="Content Placeholder 3"/>
          <p:cNvSpPr txBox="1">
            <a:spLocks/>
          </p:cNvSpPr>
          <p:nvPr/>
        </p:nvSpPr>
        <p:spPr>
          <a:xfrm>
            <a:off x="228600" y="44958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Initialization of state variables: assignment x:=null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228600" y="4953000"/>
            <a:ext cx="76962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Input task A</a:t>
            </a:r>
            <a:r>
              <a:rPr lang="en-US" sz="2000" baseline="-25000" noProof="0" dirty="0" smtClean="0">
                <a:latin typeface="Comic Sans MS" pitchFamily="66" charset="0"/>
              </a:rPr>
              <a:t>i</a:t>
            </a:r>
            <a:r>
              <a:rPr lang="en-US" sz="2000" noProof="0" dirty="0" smtClean="0">
                <a:latin typeface="Comic Sans MS" pitchFamily="66" charset="0"/>
              </a:rPr>
              <a:t> for processing of inputs: code: x:= in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3352800" y="2362200"/>
            <a:ext cx="2787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x != null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{ out:=x; x:=null}</a:t>
            </a:r>
            <a:endParaRPr lang="en-US" sz="1600" dirty="0"/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228600" y="5486400"/>
            <a:ext cx="71628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Out</a:t>
            </a:r>
            <a:r>
              <a:rPr lang="en-US" sz="2000" noProof="0" dirty="0" smtClean="0">
                <a:latin typeface="Comic Sans MS" pitchFamily="66" charset="0"/>
              </a:rPr>
              <a:t>put task A</a:t>
            </a:r>
            <a:r>
              <a:rPr lang="en-US" sz="2000" baseline="-25000" noProof="0" dirty="0" smtClean="0">
                <a:latin typeface="Comic Sans MS" pitchFamily="66" charset="0"/>
              </a:rPr>
              <a:t>o</a:t>
            </a:r>
            <a:r>
              <a:rPr lang="en-US" sz="2000" noProof="0" dirty="0" smtClean="0">
                <a:latin typeface="Comic Sans MS" pitchFamily="66" charset="0"/>
              </a:rPr>
              <a:t> for producing outputs: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	</a:t>
            </a:r>
            <a:r>
              <a:rPr lang="en-US" sz="2000" noProof="0" dirty="0" smtClean="0">
                <a:latin typeface="Comic Sans MS" pitchFamily="66" charset="0"/>
              </a:rPr>
              <a:t>Guard: x != null; code: out:=x; x:=null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301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6" grpId="0"/>
      <p:bldP spid="31" grpId="0"/>
      <p:bldP spid="34" grpId="0"/>
      <p:bldP spid="36" grpId="0"/>
      <p:bldP spid="41" grpId="0" build="p"/>
      <p:bldP spid="43" grpId="0" build="p"/>
      <p:bldP spid="44" grpId="0" build="p"/>
      <p:bldP spid="45" grpId="0" build="p"/>
      <p:bldP spid="18" grpId="0"/>
      <p:bldP spid="20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Asynchronous Buffer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8194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1722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248400" y="1676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28194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1624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{0,1,null} x := null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810000" y="1981200"/>
            <a:ext cx="9428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i</a:t>
            </a:r>
            <a:r>
              <a:rPr lang="en-US" sz="1600" dirty="0" smtClean="0"/>
              <a:t>: x := in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352800" y="2362200"/>
            <a:ext cx="278794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o</a:t>
            </a:r>
            <a:r>
              <a:rPr lang="en-US" sz="1600" dirty="0" smtClean="0"/>
              <a:t>: x != null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{ out:=x; x:=null}</a:t>
            </a:r>
            <a:endParaRPr lang="en-US" sz="1600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505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Execution Model: In one step, only a single task is executed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Processing of inputs (by input tasks) is decoupled from production of outputs (by output tasks)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task can be executed if it is enabled, i.e., its guard condition holds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multiple tasks enabled, one of them is executed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Sample Execution: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null 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1524000" y="5410200"/>
            <a:ext cx="924110" cy="628710"/>
            <a:chOff x="1676400" y="5638800"/>
            <a:chExt cx="924110" cy="628710"/>
          </a:xfrm>
        </p:grpSpPr>
        <p:sp>
          <p:nvSpPr>
            <p:cNvPr id="24" name="TextBox 23"/>
            <p:cNvSpPr txBox="1"/>
            <p:nvPr/>
          </p:nvSpPr>
          <p:spPr>
            <a:xfrm>
              <a:off x="1676400" y="5638800"/>
              <a:ext cx="5373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in?0</a:t>
              </a:r>
              <a:endParaRPr lang="en-US" sz="1600" dirty="0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0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2514600" y="5410200"/>
            <a:ext cx="1182193" cy="628710"/>
            <a:chOff x="1676400" y="5638800"/>
            <a:chExt cx="1182193" cy="628710"/>
          </a:xfrm>
        </p:grpSpPr>
        <p:sp>
          <p:nvSpPr>
            <p:cNvPr id="30" name="TextBox 29"/>
            <p:cNvSpPr txBox="1"/>
            <p:nvPr/>
          </p:nvSpPr>
          <p:spPr>
            <a:xfrm>
              <a:off x="1676400" y="5638800"/>
              <a:ext cx="6415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out!0</a:t>
              </a:r>
              <a:endParaRPr lang="en-US" sz="1600" dirty="0"/>
            </a:p>
          </p:txBody>
        </p:sp>
        <p:cxnSp>
          <p:nvCxnSpPr>
            <p:cNvPr id="32" name="Straight Arrow Connector 31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286000" y="5867400"/>
              <a:ext cx="5725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null</a:t>
              </a:r>
              <a:endParaRPr lang="en-US" sz="20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3733800" y="5410200"/>
            <a:ext cx="924110" cy="628710"/>
            <a:chOff x="1676400" y="5638800"/>
            <a:chExt cx="924110" cy="628710"/>
          </a:xfrm>
        </p:grpSpPr>
        <p:sp>
          <p:nvSpPr>
            <p:cNvPr id="40" name="TextBox 39"/>
            <p:cNvSpPr txBox="1"/>
            <p:nvPr/>
          </p:nvSpPr>
          <p:spPr>
            <a:xfrm>
              <a:off x="1676400" y="5638800"/>
              <a:ext cx="5373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in?1</a:t>
              </a:r>
              <a:endParaRPr lang="en-US" sz="1600" dirty="0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1</a:t>
              </a:r>
              <a:endParaRPr lang="en-US" sz="2000" dirty="0"/>
            </a:p>
          </p:txBody>
        </p:sp>
      </p:grpSp>
      <p:grpSp>
        <p:nvGrpSpPr>
          <p:cNvPr id="47" name="Group 46"/>
          <p:cNvGrpSpPr/>
          <p:nvPr/>
        </p:nvGrpSpPr>
        <p:grpSpPr>
          <a:xfrm>
            <a:off x="4800600" y="5410200"/>
            <a:ext cx="924110" cy="628710"/>
            <a:chOff x="1676400" y="5638800"/>
            <a:chExt cx="924110" cy="628710"/>
          </a:xfrm>
        </p:grpSpPr>
        <p:sp>
          <p:nvSpPr>
            <p:cNvPr id="48" name="TextBox 47"/>
            <p:cNvSpPr txBox="1"/>
            <p:nvPr/>
          </p:nvSpPr>
          <p:spPr>
            <a:xfrm>
              <a:off x="1676400" y="5638800"/>
              <a:ext cx="53732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in?0</a:t>
              </a:r>
              <a:endParaRPr lang="en-US" sz="1600" dirty="0"/>
            </a:p>
          </p:txBody>
        </p:sp>
        <p:cxnSp>
          <p:nvCxnSpPr>
            <p:cNvPr id="49" name="Straight Arrow Connector 48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51" name="Group 50"/>
          <p:cNvGrpSpPr/>
          <p:nvPr/>
        </p:nvGrpSpPr>
        <p:grpSpPr>
          <a:xfrm>
            <a:off x="5791200" y="5410200"/>
            <a:ext cx="1182193" cy="628710"/>
            <a:chOff x="1676400" y="5638800"/>
            <a:chExt cx="1182193" cy="628710"/>
          </a:xfrm>
        </p:grpSpPr>
        <p:sp>
          <p:nvSpPr>
            <p:cNvPr id="52" name="TextBox 51"/>
            <p:cNvSpPr txBox="1"/>
            <p:nvPr/>
          </p:nvSpPr>
          <p:spPr>
            <a:xfrm>
              <a:off x="1676400" y="5638800"/>
              <a:ext cx="6415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out!0</a:t>
              </a:r>
              <a:endParaRPr lang="en-US" sz="1600" dirty="0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2286000" y="5867400"/>
              <a:ext cx="5725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null</a:t>
              </a:r>
              <a:endParaRPr lang="en-US" sz="2000" dirty="0"/>
            </a:p>
          </p:txBody>
        </p:sp>
      </p:grpSp>
      <p:cxnSp>
        <p:nvCxnSpPr>
          <p:cNvPr id="55" name="Straight Arrow Connector 54"/>
          <p:cNvCxnSpPr/>
          <p:nvPr/>
        </p:nvCxnSpPr>
        <p:spPr>
          <a:xfrm>
            <a:off x="6934200" y="5829300"/>
            <a:ext cx="990600" cy="0"/>
          </a:xfrm>
          <a:prstGeom prst="straightConnector1">
            <a:avLst/>
          </a:prstGeom>
          <a:ln w="25400"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99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Example: Asynchronous Increments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990600" y="1295400"/>
            <a:ext cx="2286000" cy="1143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3" name="Straight Connector 32"/>
          <p:cNvCxnSpPr/>
          <p:nvPr/>
        </p:nvCxnSpPr>
        <p:spPr>
          <a:xfrm>
            <a:off x="990600" y="1600200"/>
            <a:ext cx="2286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1295400" y="1295400"/>
            <a:ext cx="13080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nat</a:t>
            </a:r>
            <a:r>
              <a:rPr lang="en-US" sz="1600" dirty="0" smtClean="0"/>
              <a:t> x:=0; y:=0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1295400" y="1676400"/>
            <a:ext cx="114326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x</a:t>
            </a:r>
            <a:r>
              <a:rPr lang="en-US" sz="1600" dirty="0" smtClean="0"/>
              <a:t>:  x := x+1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1295400" y="2057400"/>
            <a:ext cx="110549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</a:t>
            </a:r>
            <a:r>
              <a:rPr lang="en-US" sz="1600" baseline="-25000" dirty="0" smtClean="0"/>
              <a:t>y</a:t>
            </a:r>
            <a:r>
              <a:rPr lang="en-US" sz="1600" dirty="0" smtClean="0"/>
              <a:t>:  y :=y+1</a:t>
            </a:r>
            <a:endParaRPr lang="en-US" sz="1600" dirty="0"/>
          </a:p>
        </p:txBody>
      </p:sp>
      <p:sp>
        <p:nvSpPr>
          <p:cNvPr id="22" name="Content Placeholder 3"/>
          <p:cNvSpPr txBox="1">
            <a:spLocks/>
          </p:cNvSpPr>
          <p:nvPr/>
        </p:nvSpPr>
        <p:spPr>
          <a:xfrm>
            <a:off x="0" y="2667000"/>
            <a:ext cx="9144000" cy="3505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Internal task: Does not involve input or output channels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have guard condition and update code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Execution of internal task: Internal action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each step, execute, either task A</a:t>
            </a:r>
            <a:r>
              <a:rPr lang="en-US" sz="2000" baseline="-25000" dirty="0" smtClean="0">
                <a:latin typeface="Comic Sans MS" pitchFamily="66" charset="0"/>
              </a:rPr>
              <a:t>x</a:t>
            </a:r>
            <a:r>
              <a:rPr lang="en-US" sz="2000" dirty="0" smtClean="0">
                <a:latin typeface="Comic Sans MS" pitchFamily="66" charset="0"/>
              </a:rPr>
              <a:t> or task A</a:t>
            </a:r>
            <a:r>
              <a:rPr lang="en-US" sz="2000" baseline="-25000" dirty="0" smtClean="0">
                <a:latin typeface="Comic Sans MS" pitchFamily="66" charset="0"/>
              </a:rPr>
              <a:t>y</a:t>
            </a:r>
            <a:endParaRPr lang="en-US" sz="2000" baseline="-25000" dirty="0" smtClean="0">
              <a:latin typeface="Symbol" panose="05050102010706020507" pitchFamily="18" charset="2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Sample Execution: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(0,0) 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(1,0)  (1,1)  (1,2)  (1,3)  …  (1,105)  (2, 105) 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For every m, n, state (x=m, y=n) is reachable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Interleaving model of concurrency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aphicFrame>
        <p:nvGraphicFramePr>
          <p:cNvPr id="71" name="Object 70"/>
          <p:cNvGraphicFramePr>
            <a:graphicFrameLocks noChangeAspect="1"/>
          </p:cNvGraphicFramePr>
          <p:nvPr/>
        </p:nvGraphicFramePr>
        <p:xfrm>
          <a:off x="6248400" y="1066800"/>
          <a:ext cx="2372155" cy="188920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2" name="Acrobat Document" r:id="rId3" imgW="1590543" imgH="1266757" progId="AcroExch.Document.7">
                  <p:embed/>
                </p:oleObj>
              </mc:Choice>
              <mc:Fallback>
                <p:oleObj name="Acrobat Document" r:id="rId3" imgW="1590543" imgH="12667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248400" y="1066800"/>
                        <a:ext cx="2372155" cy="188920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2" name="Group 1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3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73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609600" y="4267200"/>
            <a:ext cx="7620000" cy="762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Sequence of messages on output channel is an arbitrary merge of sequences of values on the two input channels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7162800" y="2514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133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7526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7239000" y="21336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657600" y="20574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~Full(x1)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(in1, x1)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438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2438400" y="28956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657600" y="2514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~Full(x2)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(in2, x2)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657600" y="29718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(x1)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657600" y="3429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(x2)</a:t>
            </a:r>
            <a:endParaRPr lang="en-US" sz="1600" dirty="0"/>
          </a:p>
        </p:txBody>
      </p:sp>
      <p:grpSp>
        <p:nvGrpSpPr>
          <p:cNvPr id="19" name="Group 1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451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34" grpId="0"/>
      <p:bldP spid="18" grpId="0"/>
      <p:bldP spid="24" grpId="0"/>
      <p:bldP spid="25" grpId="0"/>
      <p:bldP spid="2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33400" y="3886200"/>
            <a:ext cx="7620000" cy="7620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At every step exactly one of the four tasks executes, provided its guard condition holds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209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800" y="1447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8288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~Full(x1)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(in1, x1)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828800" y="2971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2590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~Full(x2)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(in2, x2)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(x1)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(x2)</a:t>
            </a:r>
            <a:endParaRPr lang="en-US" sz="1600" dirty="0"/>
          </a:p>
        </p:txBody>
      </p:sp>
      <p:sp>
        <p:nvSpPr>
          <p:cNvPr id="19" name="Content Placeholder 3"/>
          <p:cNvSpPr txBox="1">
            <a:spLocks/>
          </p:cNvSpPr>
          <p:nvPr/>
        </p:nvSpPr>
        <p:spPr>
          <a:xfrm>
            <a:off x="609600" y="4876800"/>
            <a:ext cx="79248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Sample Execution: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([],[]) – in1?5 -&gt; ([5], []) – in2?0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-&gt; ([5],[0]) – out!0 -&gt; ([5],[])        – in1?6 -&gt; ([5,6],[]) – in2?3 -&gt; ([5,6],[3]) – out!5 -&gt; ([6],[3]) …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20" name="Group 1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349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19" grpId="0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What does this process do?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590800" y="25146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400800" y="3429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676400" y="3048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676400" y="2667000"/>
            <a:ext cx="710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477000" y="3048000"/>
            <a:ext cx="73738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590800" y="28194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2895600" y="2514600"/>
            <a:ext cx="24686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int+null</a:t>
            </a:r>
            <a:r>
              <a:rPr lang="en-US" sz="1600" dirty="0" smtClean="0"/>
              <a:t>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2895600" y="2895600"/>
            <a:ext cx="2244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 x1 = null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x1 := in1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676400" y="4191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676400" y="3810000"/>
            <a:ext cx="710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2895600" y="3276600"/>
            <a:ext cx="22445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 x2 = null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x2 := in2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2895600" y="3733800"/>
            <a:ext cx="32004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B: (x1 != null) &amp; (x2 != null)  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</a:p>
          <a:p>
            <a:r>
              <a:rPr lang="en-US" sz="1600" dirty="0" smtClean="0"/>
              <a:t>      { out := x1 + x2;</a:t>
            </a:r>
          </a:p>
          <a:p>
            <a:r>
              <a:rPr lang="en-US" sz="1600" dirty="0" smtClean="0"/>
              <a:t>         x1 := null; x2 := null }</a:t>
            </a:r>
            <a:endParaRPr lang="en-US" sz="1600" dirty="0"/>
          </a:p>
        </p:txBody>
      </p: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247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Definition: Asynchronous Process P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990600"/>
            <a:ext cx="9067800" cy="480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I of (typed) input channels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the set of inputs of the form  </a:t>
            </a:r>
            <a:r>
              <a:rPr lang="en-US" sz="2000" dirty="0" err="1" smtClean="0">
                <a:latin typeface="Comic Sans MS" pitchFamily="66" charset="0"/>
              </a:rPr>
              <a:t>x?v</a:t>
            </a:r>
            <a:r>
              <a:rPr lang="en-US" sz="2000" dirty="0" smtClean="0">
                <a:latin typeface="Comic Sans MS" pitchFamily="66" charset="0"/>
              </a:rPr>
              <a:t>, where x is an input channel and v is a value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O of (typed) output channels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the set of outputs of the form  </a:t>
            </a:r>
            <a:r>
              <a:rPr lang="en-US" sz="2000" dirty="0" err="1" smtClean="0">
                <a:latin typeface="Comic Sans MS" pitchFamily="66" charset="0"/>
              </a:rPr>
              <a:t>y!v</a:t>
            </a:r>
            <a:r>
              <a:rPr lang="en-US" sz="2000" dirty="0" smtClean="0">
                <a:latin typeface="Comic Sans MS" pitchFamily="66" charset="0"/>
              </a:rPr>
              <a:t>, where y is an output channel and v is a value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S of (typed) state variables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 the set of states  Q</a:t>
            </a:r>
            <a:r>
              <a:rPr lang="en-US" sz="2000" baseline="-25000" dirty="0" smtClean="0">
                <a:latin typeface="Comic Sans MS" pitchFamily="66" charset="0"/>
              </a:rPr>
              <a:t>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Initialization Init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Defines the set [Init] of initial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4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20150</TotalTime>
  <Words>1670</Words>
  <Application>Microsoft Office PowerPoint</Application>
  <PresentationFormat>On-screen Show (4:3)</PresentationFormat>
  <Paragraphs>271</Paragraphs>
  <Slides>20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Asynchronous Models</vt:lpstr>
      <vt:lpstr>Example: Asynchronous Buffer</vt:lpstr>
      <vt:lpstr>Example: Asynchronous Buffer</vt:lpstr>
      <vt:lpstr>Example: Asynchronous Increments</vt:lpstr>
      <vt:lpstr>Asynchronous Merge</vt:lpstr>
      <vt:lpstr>Asynchronous Merge</vt:lpstr>
      <vt:lpstr>What does this process do?</vt:lpstr>
      <vt:lpstr>Definition: Asynchronous Process P</vt:lpstr>
      <vt:lpstr>Definition (contd): Asynchronous Process P</vt:lpstr>
      <vt:lpstr>Asynchronous Gates</vt:lpstr>
      <vt:lpstr>Asynchronous NOT Gate as an ESM</vt:lpstr>
      <vt:lpstr>Executing an ESM</vt:lpstr>
      <vt:lpstr>Block Diagrams</vt:lpstr>
      <vt:lpstr>DoubleBuffer</vt:lpstr>
      <vt:lpstr>Composing Buffer1 and Buffer2</vt:lpstr>
      <vt:lpstr>Compiled DoubleBuffer</vt:lpstr>
      <vt:lpstr>Definition of Asynchronous Composition</vt:lpstr>
      <vt:lpstr>Execution Model: Another View</vt:lpstr>
      <vt:lpstr>Asynchronous Merge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476</cp:revision>
  <cp:lastPrinted>2019-11-11T11:19:55Z</cp:lastPrinted>
  <dcterms:created xsi:type="dcterms:W3CDTF">2014-01-14T17:55:37Z</dcterms:created>
  <dcterms:modified xsi:type="dcterms:W3CDTF">2019-11-13T09:10:53Z</dcterms:modified>
</cp:coreProperties>
</file>